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A7C0-05D1-4DC7-994F-A25CD9F8701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CD69-92AE-432D-85EA-BDE19C0465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45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A7C0-05D1-4DC7-994F-A25CD9F8701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CD69-92AE-432D-85EA-BDE19C0465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243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A7C0-05D1-4DC7-994F-A25CD9F8701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CD69-92AE-432D-85EA-BDE19C0465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417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A7C0-05D1-4DC7-994F-A25CD9F8701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CD69-92AE-432D-85EA-BDE19C0465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50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A7C0-05D1-4DC7-994F-A25CD9F8701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CD69-92AE-432D-85EA-BDE19C0465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50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A7C0-05D1-4DC7-994F-A25CD9F8701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CD69-92AE-432D-85EA-BDE19C0465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33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A7C0-05D1-4DC7-994F-A25CD9F8701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CD69-92AE-432D-85EA-BDE19C0465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835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A7C0-05D1-4DC7-994F-A25CD9F8701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CD69-92AE-432D-85EA-BDE19C0465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19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A7C0-05D1-4DC7-994F-A25CD9F8701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CD69-92AE-432D-85EA-BDE19C0465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19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A7C0-05D1-4DC7-994F-A25CD9F8701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CD69-92AE-432D-85EA-BDE19C0465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80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A7C0-05D1-4DC7-994F-A25CD9F8701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CD69-92AE-432D-85EA-BDE19C0465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21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EA7C0-05D1-4DC7-994F-A25CD9F8701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FCD69-92AE-432D-85EA-BDE19C0465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47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12559" y="2424951"/>
            <a:ext cx="11008311" cy="3514209"/>
          </a:xfrm>
        </p:spPr>
        <p:txBody>
          <a:bodyPr>
            <a:noAutofit/>
          </a:bodyPr>
          <a:lstStyle/>
          <a:p>
            <a:r>
              <a:rPr lang="tr-TR" sz="4800" b="1" dirty="0" smtClean="0"/>
              <a:t>TOBB Ekonomi ve Teknoloji </a:t>
            </a:r>
            <a:r>
              <a:rPr lang="tr-TR" sz="4800" b="1" dirty="0" smtClean="0"/>
              <a:t>Üniversitesi</a:t>
            </a:r>
            <a:br>
              <a:rPr lang="tr-TR" sz="4800" b="1" dirty="0" smtClean="0"/>
            </a:br>
            <a:r>
              <a:rPr lang="tr-TR" sz="4800" b="1" dirty="0" smtClean="0"/>
              <a:t>Fen Bilimleri Enstitüsü</a:t>
            </a:r>
            <a:br>
              <a:rPr lang="tr-TR" sz="4800" b="1" dirty="0" smtClean="0"/>
            </a:br>
            <a:r>
              <a:rPr lang="tr-TR" sz="4800" b="1" dirty="0" smtClean="0"/>
              <a:t/>
            </a:r>
            <a:br>
              <a:rPr lang="tr-TR" sz="4800" b="1" dirty="0" smtClean="0"/>
            </a:br>
            <a:r>
              <a:rPr lang="tr-TR" sz="4800" b="1" dirty="0" smtClean="0"/>
              <a:t>Tez Çalışması Orijinallik </a:t>
            </a:r>
            <a:r>
              <a:rPr lang="tr-TR" sz="4800" b="1" dirty="0" smtClean="0"/>
              <a:t>Raporu </a:t>
            </a:r>
            <a:br>
              <a:rPr lang="tr-TR" sz="4800" b="1" dirty="0" smtClean="0"/>
            </a:br>
            <a:r>
              <a:rPr lang="tr-TR" sz="4800" b="1" dirty="0" smtClean="0"/>
              <a:t/>
            </a:r>
            <a:br>
              <a:rPr lang="tr-TR" sz="4800" b="1" dirty="0" smtClean="0"/>
            </a:br>
            <a:r>
              <a:rPr lang="tr-TR" sz="4800" b="1" dirty="0" smtClean="0"/>
              <a:t>Alınması </a:t>
            </a:r>
            <a:r>
              <a:rPr lang="tr-TR" sz="4800" b="1" dirty="0" smtClean="0"/>
              <a:t>ve Kullanılması </a:t>
            </a:r>
            <a:br>
              <a:rPr lang="tr-TR" sz="4800" b="1" dirty="0" smtClean="0"/>
            </a:br>
            <a:r>
              <a:rPr lang="tr-TR" sz="4800" b="1" dirty="0" smtClean="0"/>
              <a:t>Uygulama Esasları</a:t>
            </a:r>
            <a:endParaRPr lang="tr-TR" sz="4800" b="1" dirty="0"/>
          </a:p>
        </p:txBody>
      </p:sp>
    </p:spTree>
    <p:extLst>
      <p:ext uri="{BB962C8B-B14F-4D97-AF65-F5344CB8AC3E}">
        <p14:creationId xmlns:p14="http://schemas.microsoft.com/office/powerpoint/2010/main" val="3415575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0070C0"/>
                </a:solidFill>
              </a:rPr>
              <a:t>İlgili Formlar ve Dokümanlar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Tez Çalışması </a:t>
            </a:r>
            <a:r>
              <a:rPr lang="tr-TR" sz="3200" dirty="0"/>
              <a:t>O</a:t>
            </a:r>
            <a:r>
              <a:rPr lang="tr-TR" sz="3200" dirty="0" smtClean="0"/>
              <a:t>rijinallik </a:t>
            </a:r>
            <a:r>
              <a:rPr lang="tr-TR" sz="3200" dirty="0"/>
              <a:t>R</a:t>
            </a:r>
            <a:r>
              <a:rPr lang="tr-TR" sz="3200" dirty="0" smtClean="0"/>
              <a:t>aporu </a:t>
            </a:r>
            <a:r>
              <a:rPr lang="tr-TR" sz="3200" dirty="0"/>
              <a:t>A</a:t>
            </a:r>
            <a:r>
              <a:rPr lang="tr-TR" sz="3200" dirty="0" smtClean="0"/>
              <a:t>lınması ve Kullanılması Uygulama Esasları</a:t>
            </a:r>
          </a:p>
          <a:p>
            <a:r>
              <a:rPr lang="tr-TR" sz="3200" dirty="0" smtClean="0"/>
              <a:t>Yüksek </a:t>
            </a:r>
            <a:r>
              <a:rPr lang="tr-TR" sz="3200" dirty="0"/>
              <a:t>Lisans/Doktora Tez Çalışması Orijinallik </a:t>
            </a:r>
            <a:r>
              <a:rPr lang="tr-TR" sz="3200" dirty="0" smtClean="0"/>
              <a:t>Raporu</a:t>
            </a:r>
          </a:p>
          <a:p>
            <a:r>
              <a:rPr lang="tr-TR" sz="3200" dirty="0" err="1" smtClean="0"/>
              <a:t>Turnitin</a:t>
            </a:r>
            <a:r>
              <a:rPr lang="tr-TR" sz="3200" dirty="0" smtClean="0"/>
              <a:t> Programı Kullanma </a:t>
            </a:r>
            <a:r>
              <a:rPr lang="tr-TR" sz="3200" dirty="0" err="1" smtClean="0"/>
              <a:t>Klavuzu</a:t>
            </a:r>
            <a:endParaRPr lang="tr-TR" sz="3200" dirty="0"/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Bu formlara FBE web sayfasından ulaşabilirsiniz.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567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Ne Zaman </a:t>
            </a:r>
            <a:r>
              <a:rPr lang="tr-TR" b="1" dirty="0">
                <a:solidFill>
                  <a:srgbClr val="0070C0"/>
                </a:solidFill>
              </a:rPr>
              <a:t>A</a:t>
            </a:r>
            <a:r>
              <a:rPr lang="tr-TR" b="1" dirty="0" smtClean="0">
                <a:solidFill>
                  <a:srgbClr val="0070C0"/>
                </a:solidFill>
              </a:rPr>
              <a:t>lınır?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Yazılan tezlerin tez savunma sınavı öncesinde jüri üyelerine dağıtılması</a:t>
            </a:r>
          </a:p>
          <a:p>
            <a:r>
              <a:rPr lang="tr-TR" sz="3200" dirty="0" smtClean="0"/>
              <a:t>Başarılı bulunan tezlerin mezuniyet aşamasında </a:t>
            </a:r>
            <a:r>
              <a:rPr lang="tr-TR" sz="3200" dirty="0" err="1" smtClean="0"/>
              <a:t>Enstitü’ye</a:t>
            </a:r>
            <a:r>
              <a:rPr lang="tr-TR" sz="3200" dirty="0" smtClean="0"/>
              <a:t> teslim edilen ciltlenmiş ve elektronik nüshalarının içerisinde “Ek” olarak yer alması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3200" dirty="0"/>
              <a:t>a</a:t>
            </a:r>
            <a:r>
              <a:rPr lang="tr-TR" sz="3200" dirty="0" smtClean="0"/>
              <a:t>şamalarında Tez </a:t>
            </a:r>
            <a:r>
              <a:rPr lang="tr-TR" sz="3200" dirty="0" smtClean="0"/>
              <a:t>Çalışması Orijinallik </a:t>
            </a:r>
            <a:r>
              <a:rPr lang="tr-TR" sz="3200" dirty="0" smtClean="0"/>
              <a:t>Raporu alınır.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6693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Dayanak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4/11/1981 tarihli ve 2547 sayılı </a:t>
            </a:r>
            <a:r>
              <a:rPr lang="tr-TR" dirty="0" smtClean="0"/>
              <a:t>Yükseköğretim Kanununun </a:t>
            </a:r>
            <a:r>
              <a:rPr lang="tr-TR" dirty="0"/>
              <a:t>14 üncü maddesine</a:t>
            </a:r>
          </a:p>
          <a:p>
            <a:r>
              <a:rPr lang="tr-TR" dirty="0" smtClean="0"/>
              <a:t>01/07/1996 tarihli  ve  22683 sayılı Resmi Gazetede  yayımlanan “Lisansüstü Eğitim ve Öğretim </a:t>
            </a:r>
            <a:r>
              <a:rPr lang="tr-TR" dirty="0" err="1" smtClean="0"/>
              <a:t>Yönetmeliği”ne</a:t>
            </a:r>
            <a:endParaRPr lang="tr-TR" dirty="0" smtClean="0"/>
          </a:p>
          <a:p>
            <a:r>
              <a:rPr lang="tr-TR" dirty="0" smtClean="0"/>
              <a:t>25/12/2014 tarihli YÖK Genel Kurul toplantısında görüşülerek karara bağlanmış olan “Lisansüstü Programların Açılması ve Yürütülmesine Dair </a:t>
            </a:r>
            <a:r>
              <a:rPr lang="tr-TR" dirty="0" err="1" smtClean="0"/>
              <a:t>İlkeler”e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sz="1400" dirty="0"/>
          </a:p>
          <a:p>
            <a:pPr marL="0" indent="0">
              <a:buNone/>
            </a:pPr>
            <a:r>
              <a:rPr lang="tr-TR" dirty="0"/>
              <a:t>d</a:t>
            </a:r>
            <a:r>
              <a:rPr lang="tr-TR" dirty="0" smtClean="0"/>
              <a:t>ayanılarak hazırlanmıştır.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033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Kimler Tarafından </a:t>
            </a:r>
            <a:r>
              <a:rPr lang="tr-TR" b="1" dirty="0">
                <a:solidFill>
                  <a:srgbClr val="0070C0"/>
                </a:solidFill>
              </a:rPr>
              <a:t>A</a:t>
            </a:r>
            <a:r>
              <a:rPr lang="tr-TR" b="1" dirty="0" smtClean="0">
                <a:solidFill>
                  <a:srgbClr val="0070C0"/>
                </a:solidFill>
              </a:rPr>
              <a:t>lınır?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TOBB Ekonomi ve Teknoloji Üniversitesi Kütüphanesi tarafından sağlanan İntihal Tespit Programı </a:t>
            </a:r>
            <a:r>
              <a:rPr lang="tr-TR" sz="3200" dirty="0" smtClean="0"/>
              <a:t>(</a:t>
            </a:r>
            <a:r>
              <a:rPr lang="tr-TR" sz="3200" b="1" dirty="0" err="1" smtClean="0"/>
              <a:t>Turnitin</a:t>
            </a:r>
            <a:r>
              <a:rPr lang="tr-TR" sz="3200" dirty="0" smtClean="0"/>
              <a:t>) kullanılarak</a:t>
            </a:r>
            <a:r>
              <a:rPr lang="tr-TR" sz="3200" dirty="0"/>
              <a:t>, kendi kişisel hesapları üzerinden </a:t>
            </a:r>
            <a:r>
              <a:rPr lang="tr-TR" sz="3200" b="1" dirty="0">
                <a:solidFill>
                  <a:srgbClr val="0070C0"/>
                </a:solidFill>
              </a:rPr>
              <a:t>tez danışmanları</a:t>
            </a:r>
            <a:r>
              <a:rPr lang="tr-TR" sz="3200" dirty="0"/>
              <a:t> </a:t>
            </a:r>
            <a:r>
              <a:rPr lang="tr-TR" sz="3200" dirty="0" smtClean="0"/>
              <a:t>tarafından alınır.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85891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Tezin Hangi Kısımları İntihal Tespit Programına Yüklenir?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Tezin yalnızca Kapak Sayfası, </a:t>
            </a:r>
            <a:r>
              <a:rPr lang="tr-TR" sz="3200" dirty="0" smtClean="0"/>
              <a:t>Özet, </a:t>
            </a:r>
            <a:r>
              <a:rPr lang="tr-TR" sz="3200" dirty="0" err="1" smtClean="0"/>
              <a:t>Abstract</a:t>
            </a:r>
            <a:r>
              <a:rPr lang="tr-TR" sz="3200" dirty="0" smtClean="0"/>
              <a:t>, Giriş</a:t>
            </a:r>
            <a:r>
              <a:rPr lang="tr-TR" sz="3200" dirty="0" smtClean="0"/>
              <a:t>, Ana Bölümler ve Sonuç bölümlerinden oluşan kısmının </a:t>
            </a:r>
            <a:r>
              <a:rPr lang="tr-TR" sz="3200" b="1" u="sng" dirty="0" smtClean="0"/>
              <a:t>tek bir dosya olarak </a:t>
            </a:r>
            <a:r>
              <a:rPr lang="tr-TR" sz="3200" dirty="0" smtClean="0"/>
              <a:t>İntihal Tespit Programı’na yüklenmesi ile alınır</a:t>
            </a:r>
            <a:r>
              <a:rPr lang="tr-TR" sz="3200" dirty="0" smtClean="0"/>
              <a:t>.</a:t>
            </a:r>
          </a:p>
          <a:p>
            <a:pPr lvl="1"/>
            <a:r>
              <a:rPr lang="tr-TR" dirty="0" smtClean="0"/>
              <a:t>dosya </a:t>
            </a:r>
            <a:r>
              <a:rPr lang="tr-TR" dirty="0"/>
              <a:t>büyüklüğünün 40 MB’tan düşük olması, dosyada en az 20 kelime bulunması, sayfa sayısının 400’den az olması gerekmektedir. </a:t>
            </a:r>
          </a:p>
          <a:p>
            <a:pPr lvl="1"/>
            <a:r>
              <a:rPr lang="tr-TR" dirty="0"/>
              <a:t>Microsoft Word, </a:t>
            </a:r>
            <a:r>
              <a:rPr lang="tr-TR" dirty="0" smtClean="0"/>
              <a:t>PDF</a:t>
            </a:r>
            <a:r>
              <a:rPr lang="tr-TR" dirty="0"/>
              <a:t>, </a:t>
            </a:r>
            <a:r>
              <a:rPr lang="tr-TR" dirty="0" err="1" smtClean="0"/>
              <a:t>OpenOffice</a:t>
            </a:r>
            <a:r>
              <a:rPr lang="tr-TR" dirty="0" smtClean="0"/>
              <a:t> </a:t>
            </a:r>
            <a:r>
              <a:rPr lang="tr-TR" dirty="0"/>
              <a:t>(ODT</a:t>
            </a:r>
            <a:r>
              <a:rPr lang="tr-TR" dirty="0" smtClean="0"/>
              <a:t>) dosya tipleri kullanılabilmektedir.</a:t>
            </a:r>
            <a:endParaRPr lang="tr-TR" dirty="0" smtClean="0"/>
          </a:p>
          <a:p>
            <a:pPr>
              <a:spcBef>
                <a:spcPts val="1800"/>
              </a:spcBef>
            </a:pPr>
            <a:r>
              <a:rPr lang="tr-TR" sz="3200" dirty="0" smtClean="0"/>
              <a:t>Dosya başlığı olarak tez başlığının tamamı yazılır.</a:t>
            </a:r>
          </a:p>
          <a:p>
            <a:pPr>
              <a:spcBef>
                <a:spcPts val="1800"/>
              </a:spcBef>
            </a:pPr>
            <a:r>
              <a:rPr lang="tr-TR" sz="3200" dirty="0" smtClean="0"/>
              <a:t>Yazar adı/soyadı olarak öğrencinin adı/soyadı yazılır.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86200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İntihal Tespit Programında Hangi </a:t>
            </a:r>
            <a:r>
              <a:rPr lang="tr-TR" b="1" dirty="0">
                <a:solidFill>
                  <a:srgbClr val="0070C0"/>
                </a:solidFill>
              </a:rPr>
              <a:t>F</a:t>
            </a:r>
            <a:r>
              <a:rPr lang="tr-TR" b="1" dirty="0" smtClean="0">
                <a:solidFill>
                  <a:srgbClr val="0070C0"/>
                </a:solidFill>
              </a:rPr>
              <a:t>iltreleme </a:t>
            </a:r>
            <a:r>
              <a:rPr lang="tr-TR" b="1" dirty="0">
                <a:solidFill>
                  <a:srgbClr val="0070C0"/>
                </a:solidFill>
              </a:rPr>
              <a:t>S</a:t>
            </a:r>
            <a:r>
              <a:rPr lang="tr-TR" b="1" dirty="0" smtClean="0">
                <a:solidFill>
                  <a:srgbClr val="0070C0"/>
                </a:solidFill>
              </a:rPr>
              <a:t>eçenekleri </a:t>
            </a:r>
            <a:r>
              <a:rPr lang="tr-TR" b="1" dirty="0">
                <a:solidFill>
                  <a:srgbClr val="0070C0"/>
                </a:solidFill>
              </a:rPr>
              <a:t>K</a:t>
            </a:r>
            <a:r>
              <a:rPr lang="tr-TR" b="1" dirty="0" smtClean="0">
                <a:solidFill>
                  <a:srgbClr val="0070C0"/>
                </a:solidFill>
              </a:rPr>
              <a:t>ullanılır?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 smtClean="0"/>
              <a:t>İntihal tespit programındaki </a:t>
            </a:r>
            <a:r>
              <a:rPr lang="tr-TR" sz="3200" b="1" dirty="0" smtClean="0"/>
              <a:t>filtreleme seçenekleri </a:t>
            </a:r>
            <a:r>
              <a:rPr lang="tr-TR" sz="3200" dirty="0" smtClean="0"/>
              <a:t>şu şekilde ayarlanır:</a:t>
            </a:r>
          </a:p>
          <a:p>
            <a:r>
              <a:rPr lang="tr-TR" sz="3200" dirty="0" smtClean="0"/>
              <a:t>Kaynakça hariç (</a:t>
            </a:r>
            <a:r>
              <a:rPr lang="tr-TR" sz="3200" dirty="0" err="1" smtClean="0"/>
              <a:t>Bibliography</a:t>
            </a:r>
            <a:r>
              <a:rPr lang="tr-TR" sz="3200" dirty="0" smtClean="0"/>
              <a:t> </a:t>
            </a:r>
            <a:r>
              <a:rPr lang="tr-TR" sz="3200" dirty="0" err="1" smtClean="0"/>
              <a:t>excluded</a:t>
            </a:r>
            <a:r>
              <a:rPr lang="tr-TR" sz="3200" dirty="0" smtClean="0"/>
              <a:t>)</a:t>
            </a:r>
          </a:p>
          <a:p>
            <a:r>
              <a:rPr lang="tr-TR" sz="3200" dirty="0" smtClean="0"/>
              <a:t>Alıntılar hariç/dahil (</a:t>
            </a:r>
            <a:r>
              <a:rPr lang="tr-TR" sz="3200" dirty="0" err="1" smtClean="0"/>
              <a:t>Quotes</a:t>
            </a:r>
            <a:r>
              <a:rPr lang="tr-TR" sz="3200" dirty="0" smtClean="0"/>
              <a:t> </a:t>
            </a:r>
            <a:r>
              <a:rPr lang="tr-TR" sz="3200" dirty="0" err="1" smtClean="0"/>
              <a:t>excluded</a:t>
            </a:r>
            <a:r>
              <a:rPr lang="tr-TR" sz="3200" dirty="0" smtClean="0"/>
              <a:t>/</a:t>
            </a:r>
            <a:r>
              <a:rPr lang="tr-TR" sz="3200" dirty="0" err="1" smtClean="0"/>
              <a:t>included</a:t>
            </a:r>
            <a:r>
              <a:rPr lang="tr-TR" sz="3200" dirty="0" smtClean="0"/>
              <a:t>)</a:t>
            </a:r>
          </a:p>
          <a:p>
            <a:r>
              <a:rPr lang="tr-TR" sz="3200" dirty="0" smtClean="0"/>
              <a:t>5 kelimeden daha az örtüşme içeren metin kısımları hariç (Limit </a:t>
            </a:r>
            <a:r>
              <a:rPr lang="tr-TR" sz="3200" dirty="0" err="1" smtClean="0"/>
              <a:t>match</a:t>
            </a:r>
            <a:r>
              <a:rPr lang="tr-TR" sz="3200" dirty="0" smtClean="0"/>
              <a:t> size </a:t>
            </a:r>
            <a:r>
              <a:rPr lang="tr-TR" sz="3200" dirty="0" err="1" smtClean="0"/>
              <a:t>to</a:t>
            </a:r>
            <a:r>
              <a:rPr lang="tr-TR" sz="3200" dirty="0" smtClean="0"/>
              <a:t> 5 </a:t>
            </a:r>
            <a:r>
              <a:rPr lang="tr-TR" sz="3200" dirty="0" err="1" smtClean="0"/>
              <a:t>words</a:t>
            </a:r>
            <a:r>
              <a:rPr lang="tr-TR" sz="3200" dirty="0" smtClean="0"/>
              <a:t>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3200" dirty="0" smtClean="0">
                <a:solidFill>
                  <a:srgbClr val="C00000"/>
                </a:solidFill>
              </a:rPr>
              <a:t>Program menüsünde bulunan diğer filtreleme seçenekleri raporlamaya dahil edilmez.</a:t>
            </a:r>
            <a:endParaRPr lang="tr-TR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Tez </a:t>
            </a:r>
            <a:r>
              <a:rPr lang="tr-TR" b="1" dirty="0" smtClean="0">
                <a:solidFill>
                  <a:srgbClr val="0070C0"/>
                </a:solidFill>
              </a:rPr>
              <a:t>Savunma </a:t>
            </a:r>
            <a:r>
              <a:rPr lang="tr-TR" b="1" dirty="0" smtClean="0">
                <a:solidFill>
                  <a:srgbClr val="0070C0"/>
                </a:solidFill>
              </a:rPr>
              <a:t>Öncesinde Rapor Alınması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41539"/>
            <a:ext cx="10515600" cy="4351338"/>
          </a:xfrm>
        </p:spPr>
        <p:txBody>
          <a:bodyPr>
            <a:normAutofit/>
          </a:bodyPr>
          <a:lstStyle/>
          <a:p>
            <a:r>
              <a:rPr lang="tr-TR" sz="3200" dirty="0" smtClean="0"/>
              <a:t>Raporlama işlemi sonrasında kaydedilmiş olan ekran görüntüsünde belirtilen ‘</a:t>
            </a:r>
            <a:r>
              <a:rPr lang="tr-TR" sz="3200" dirty="0" smtClean="0">
                <a:solidFill>
                  <a:srgbClr val="C00000"/>
                </a:solidFill>
              </a:rPr>
              <a:t>benzerlik oranı</a:t>
            </a:r>
            <a:r>
              <a:rPr lang="tr-TR" sz="3200" dirty="0" smtClean="0"/>
              <a:t>,’ raporlamaya tabi tutulmuş olan dosyanın ‘</a:t>
            </a:r>
            <a:r>
              <a:rPr lang="tr-TR" sz="3200" dirty="0" smtClean="0">
                <a:solidFill>
                  <a:srgbClr val="C00000"/>
                </a:solidFill>
              </a:rPr>
              <a:t>toplam sayfa sayısı</a:t>
            </a:r>
            <a:r>
              <a:rPr lang="tr-TR" sz="3200" dirty="0" smtClean="0"/>
              <a:t>’ ve raporlamanın yapıldığı ‘</a:t>
            </a:r>
            <a:r>
              <a:rPr lang="tr-TR" sz="3200" dirty="0" smtClean="0">
                <a:solidFill>
                  <a:srgbClr val="C00000"/>
                </a:solidFill>
              </a:rPr>
              <a:t>tarih</a:t>
            </a:r>
            <a:r>
              <a:rPr lang="tr-TR" sz="3200" dirty="0" smtClean="0"/>
              <a:t>’ </a:t>
            </a:r>
            <a:r>
              <a:rPr lang="tr-TR" sz="3200" dirty="0" smtClean="0"/>
              <a:t>bilgisi Enstitü </a:t>
            </a:r>
            <a:r>
              <a:rPr lang="tr-TR" sz="3200" dirty="0" smtClean="0"/>
              <a:t>web sitesindeki </a:t>
            </a:r>
            <a:r>
              <a:rPr lang="tr-TR" sz="3200" dirty="0" smtClean="0"/>
              <a:t>‘Tez Çalışması Orijinallik </a:t>
            </a:r>
            <a:r>
              <a:rPr lang="tr-TR" sz="3200" dirty="0" smtClean="0"/>
              <a:t>Raporu’ formuna işlenir.</a:t>
            </a:r>
          </a:p>
          <a:p>
            <a:r>
              <a:rPr lang="tr-TR" sz="3200" dirty="0" smtClean="0"/>
              <a:t>Tez </a:t>
            </a:r>
            <a:r>
              <a:rPr lang="tr-TR" sz="3200" dirty="0" smtClean="0"/>
              <a:t>savunmasına girecek öğrencilerin, tezlerinin jüri üyelerine dağıtacakları nüshalarının ekinde, danışmanları tarafından onaylanmış ve imzalanmış </a:t>
            </a:r>
            <a:r>
              <a:rPr lang="tr-TR" sz="3200" dirty="0" smtClean="0"/>
              <a:t>‘Tez Çalışması Orijinallik </a:t>
            </a:r>
            <a:r>
              <a:rPr lang="tr-TR" sz="3200" dirty="0" smtClean="0"/>
              <a:t>Raporu’ formunu teslim etmeleri zorunludur.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552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Mezuniyet İşlemlerinde Rapor Alınması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Tez savunma sınavı tarihi sonrasında tezde yapılmış muhtemel değişiklikleri içeren dosya kullanılarak ikinci bir </a:t>
            </a:r>
            <a:r>
              <a:rPr lang="tr-TR" sz="3200" dirty="0" smtClean="0"/>
              <a:t>Orijinallik </a:t>
            </a:r>
            <a:r>
              <a:rPr lang="tr-TR" sz="3200" dirty="0" smtClean="0"/>
              <a:t>Raporu daha alınır.</a:t>
            </a:r>
          </a:p>
          <a:p>
            <a:r>
              <a:rPr lang="tr-TR" sz="3200" dirty="0" err="1" smtClean="0"/>
              <a:t>Enstitü’ye</a:t>
            </a:r>
            <a:r>
              <a:rPr lang="tr-TR" sz="3200" dirty="0" smtClean="0"/>
              <a:t> </a:t>
            </a:r>
            <a:r>
              <a:rPr lang="tr-TR" sz="3200" dirty="0" smtClean="0"/>
              <a:t>teslim </a:t>
            </a:r>
            <a:r>
              <a:rPr lang="tr-TR" sz="3200" dirty="0" smtClean="0"/>
              <a:t>edilecek </a:t>
            </a:r>
            <a:r>
              <a:rPr lang="tr-TR" sz="3200" dirty="0" smtClean="0"/>
              <a:t>basılı ve elektronik nüshaların ekinde ikinci bir </a:t>
            </a:r>
            <a:r>
              <a:rPr lang="tr-TR" sz="3200" dirty="0" smtClean="0"/>
              <a:t>‘Tez Çalışması Orijinallik </a:t>
            </a:r>
            <a:r>
              <a:rPr lang="tr-TR" sz="3200" dirty="0" smtClean="0"/>
              <a:t>Raporu’ formunu teslim etmeleri zorunludur</a:t>
            </a:r>
            <a:r>
              <a:rPr lang="tr-TR" sz="3200" dirty="0" smtClean="0"/>
              <a:t>.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4105641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53087"/>
            <a:ext cx="10664536" cy="4000903"/>
          </a:xfrm>
        </p:spPr>
        <p:txBody>
          <a:bodyPr>
            <a:normAutofit/>
          </a:bodyPr>
          <a:lstStyle/>
          <a:p>
            <a:r>
              <a:rPr lang="tr-TR" sz="3200" dirty="0"/>
              <a:t>Yüksek Lisans/Doktora Tez </a:t>
            </a:r>
            <a:r>
              <a:rPr lang="tr-TR" sz="3200" dirty="0" err="1"/>
              <a:t>Çalışması’nın</a:t>
            </a:r>
            <a:r>
              <a:rPr lang="tr-TR" sz="3200" dirty="0"/>
              <a:t> orijinal olarak kabul edilebilmesi için, </a:t>
            </a:r>
            <a:r>
              <a:rPr lang="tr-TR" sz="3200" dirty="0" smtClean="0"/>
              <a:t>benzerlik oranı</a:t>
            </a:r>
          </a:p>
          <a:p>
            <a:pPr lvl="1"/>
            <a:r>
              <a:rPr lang="tr-TR" sz="2600" dirty="0" smtClean="0"/>
              <a:t>«</a:t>
            </a:r>
            <a:r>
              <a:rPr lang="tr-TR" sz="2600" dirty="0"/>
              <a:t>Alıntılar Hariç» yapılıyorsa en fazla %15,</a:t>
            </a:r>
          </a:p>
          <a:p>
            <a:pPr lvl="1"/>
            <a:r>
              <a:rPr lang="tr-TR" sz="2600" dirty="0"/>
              <a:t>«Alıntılar Dahil» yapılıyorsa en fazla %30 olmalıdır.</a:t>
            </a:r>
          </a:p>
          <a:p>
            <a:endParaRPr lang="tr-TR" sz="3200" dirty="0" smtClean="0"/>
          </a:p>
          <a:p>
            <a:r>
              <a:rPr lang="tr-TR" sz="3200" dirty="0" smtClean="0"/>
              <a:t>Benzerlik oranı hesaplanırken, </a:t>
            </a:r>
            <a:r>
              <a:rPr lang="tr-TR" sz="3200" b="1" dirty="0" smtClean="0">
                <a:solidFill>
                  <a:srgbClr val="0070C0"/>
                </a:solidFill>
              </a:rPr>
              <a:t>öğrencinin tezi ile ilgili yapmış olduğu yayınlar</a:t>
            </a:r>
            <a:r>
              <a:rPr lang="tr-TR" sz="3200" dirty="0" smtClean="0"/>
              <a:t> kapsam dışında bırakılabilir.</a:t>
            </a:r>
            <a:endParaRPr lang="tr-TR" sz="32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rgbClr val="0070C0"/>
                </a:solidFill>
              </a:rPr>
              <a:t>Benzerlik Oranı Kabul Kriterleri Nelerdir?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097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463</Words>
  <Application>Microsoft Office PowerPoint</Application>
  <PresentationFormat>Geniş ekran</PresentationFormat>
  <Paragraphs>45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TOBB Ekonomi ve Teknoloji Üniversitesi Fen Bilimleri Enstitüsü  Tez Çalışması Orijinallik Raporu   Alınması ve Kullanılması  Uygulama Esasları</vt:lpstr>
      <vt:lpstr>Ne Zaman Alınır?</vt:lpstr>
      <vt:lpstr>Dayanak</vt:lpstr>
      <vt:lpstr>Kimler Tarafından Alınır?</vt:lpstr>
      <vt:lpstr>Tezin Hangi Kısımları İntihal Tespit Programına Yüklenir?</vt:lpstr>
      <vt:lpstr>İntihal Tespit Programında Hangi Filtreleme Seçenekleri Kullanılır?</vt:lpstr>
      <vt:lpstr>Tez Savunma Öncesinde Rapor Alınması</vt:lpstr>
      <vt:lpstr>Mezuniyet İşlemlerinde Rapor Alınması</vt:lpstr>
      <vt:lpstr>PowerPoint Sunusu</vt:lpstr>
      <vt:lpstr>İlgili Formlar ve Dokümanlar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Orjinallik Raporu  Alınması ve Kullanılması  Uygulama Esasları</dc:title>
  <dc:creator>acar1</dc:creator>
  <cp:lastModifiedBy>acar1</cp:lastModifiedBy>
  <cp:revision>11</cp:revision>
  <dcterms:created xsi:type="dcterms:W3CDTF">2015-12-14T14:32:07Z</dcterms:created>
  <dcterms:modified xsi:type="dcterms:W3CDTF">2016-01-13T06:38:13Z</dcterms:modified>
</cp:coreProperties>
</file>