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70" r:id="rId17"/>
    <p:sldId id="271" r:id="rId18"/>
    <p:sldId id="272" r:id="rId19"/>
    <p:sldId id="273" r:id="rId20"/>
    <p:sldId id="275" r:id="rId21"/>
    <p:sldId id="274" r:id="rId22"/>
    <p:sldId id="276" r:id="rId23"/>
    <p:sldId id="280" r:id="rId24"/>
    <p:sldId id="279" r:id="rId25"/>
    <p:sldId id="278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19DC-D01F-4485-BC7D-B7823124AF30}" type="datetimeFigureOut">
              <a:rPr lang="tr-TR" smtClean="0"/>
              <a:t>29.03.2018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F01F-F75D-4230-BC7B-FF656ACF6F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5757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19DC-D01F-4485-BC7D-B7823124AF30}" type="datetimeFigureOut">
              <a:rPr lang="tr-TR" smtClean="0"/>
              <a:t>29.03.2018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F01F-F75D-4230-BC7B-FF656ACF6F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886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19DC-D01F-4485-BC7D-B7823124AF30}" type="datetimeFigureOut">
              <a:rPr lang="tr-TR" smtClean="0"/>
              <a:t>29.03.2018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F01F-F75D-4230-BC7B-FF656ACF6F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92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19DC-D01F-4485-BC7D-B7823124AF30}" type="datetimeFigureOut">
              <a:rPr lang="tr-TR" smtClean="0"/>
              <a:t>29.03.2018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F01F-F75D-4230-BC7B-FF656ACF6F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4516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19DC-D01F-4485-BC7D-B7823124AF30}" type="datetimeFigureOut">
              <a:rPr lang="tr-TR" smtClean="0"/>
              <a:t>29.03.2018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F01F-F75D-4230-BC7B-FF656ACF6F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541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19DC-D01F-4485-BC7D-B7823124AF30}" type="datetimeFigureOut">
              <a:rPr lang="tr-TR" smtClean="0"/>
              <a:t>29.03.2018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F01F-F75D-4230-BC7B-FF656ACF6F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527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19DC-D01F-4485-BC7D-B7823124AF30}" type="datetimeFigureOut">
              <a:rPr lang="tr-TR" smtClean="0"/>
              <a:t>29.03.2018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F01F-F75D-4230-BC7B-FF656ACF6F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7282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19DC-D01F-4485-BC7D-B7823124AF30}" type="datetimeFigureOut">
              <a:rPr lang="tr-TR" smtClean="0"/>
              <a:t>29.03.2018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F01F-F75D-4230-BC7B-FF656ACF6F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122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19DC-D01F-4485-BC7D-B7823124AF30}" type="datetimeFigureOut">
              <a:rPr lang="tr-TR" smtClean="0"/>
              <a:t>29.03.2018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F01F-F75D-4230-BC7B-FF656ACF6F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2433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19DC-D01F-4485-BC7D-B7823124AF30}" type="datetimeFigureOut">
              <a:rPr lang="tr-TR" smtClean="0"/>
              <a:t>29.03.2018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F01F-F75D-4230-BC7B-FF656ACF6F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342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19DC-D01F-4485-BC7D-B7823124AF30}" type="datetimeFigureOut">
              <a:rPr lang="tr-TR" smtClean="0"/>
              <a:t>29.03.2018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F01F-F75D-4230-BC7B-FF656ACF6F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080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C19DC-D01F-4485-BC7D-B7823124AF30}" type="datetimeFigureOut">
              <a:rPr lang="tr-TR" smtClean="0"/>
              <a:t>29.03.2018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BF01F-F75D-4230-BC7B-FF656ACF6F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523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urnitin.com/en_us/training/instructor-training/instructor-user-manual" TargetMode="External"/><Relationship Id="rId2" Type="http://schemas.openxmlformats.org/officeDocument/2006/relationships/hyperlink" Target="http://turnitin.com/en_us/training/instructor-training/instructor-quickstart-guid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uides.turnitin.com/Translated_Manuals/T%C3%BCrk%C3%A7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turnitin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latin typeface="+mn-lt"/>
              </a:rPr>
              <a:t>TOBB EKONOMİ VE TEKNOLOJİ ÜNİVERSİTESİ</a:t>
            </a:r>
            <a:br>
              <a:rPr lang="tr-TR" sz="3600" dirty="0" smtClean="0">
                <a:latin typeface="+mn-lt"/>
              </a:rPr>
            </a:br>
            <a:r>
              <a:rPr lang="tr-TR" sz="3600" dirty="0" smtClean="0">
                <a:latin typeface="+mn-lt"/>
              </a:rPr>
              <a:t>FEN BİLİMLERİ ENSTİTÜSÜ</a:t>
            </a:r>
            <a:r>
              <a:rPr lang="tr-TR" sz="4000" dirty="0" smtClean="0">
                <a:latin typeface="+mn-lt"/>
              </a:rPr>
              <a:t/>
            </a:r>
            <a:br>
              <a:rPr lang="tr-TR" sz="4000" dirty="0" smtClean="0">
                <a:latin typeface="+mn-lt"/>
              </a:rPr>
            </a:br>
            <a:endParaRPr lang="tr-TR" sz="4000" dirty="0">
              <a:latin typeface="+mn-lt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/>
              <a:t>TURNITIN İNTİHAL TESPİT PROGRAMI KULLANMA KLAVUZU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111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-12380"/>
            <a:ext cx="10515600" cy="874825"/>
          </a:xfrm>
        </p:spPr>
        <p:txBody>
          <a:bodyPr/>
          <a:lstStyle/>
          <a:p>
            <a:r>
              <a:rPr lang="tr-TR" b="1" dirty="0" smtClean="0"/>
              <a:t>ADIM 7: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16973"/>
            <a:ext cx="10515600" cy="182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3200" dirty="0"/>
              <a:t>Açılan sayfada, aşağıdaki örnekte gösterildiği üzere, kırmızı kutucuklarla gösterilen kısımlardaki bilgiler girilir. “</a:t>
            </a:r>
            <a:r>
              <a:rPr lang="tr-TR" sz="3200" dirty="0" err="1"/>
              <a:t>Optional</a:t>
            </a:r>
            <a:r>
              <a:rPr lang="tr-TR" sz="3200" dirty="0"/>
              <a:t> </a:t>
            </a:r>
            <a:r>
              <a:rPr lang="tr-TR" sz="3200" dirty="0" err="1"/>
              <a:t>settings</a:t>
            </a:r>
            <a:r>
              <a:rPr lang="tr-TR" sz="3200" dirty="0"/>
              <a:t>” bağlantısına tıklanarak programdaki filtreleme seçenekleri ayarlanır.</a:t>
            </a:r>
          </a:p>
        </p:txBody>
      </p:sp>
      <p:pic>
        <p:nvPicPr>
          <p:cNvPr id="5" name="Picture 4" descr="C:\z440\aTOBB_ETU\FBE\orijinallik\ornek_uygulama2\s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056" y="2400494"/>
            <a:ext cx="8090447" cy="4256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287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-12380"/>
            <a:ext cx="10515600" cy="874825"/>
          </a:xfrm>
        </p:spPr>
        <p:txBody>
          <a:bodyPr/>
          <a:lstStyle/>
          <a:p>
            <a:r>
              <a:rPr lang="tr-TR" b="1" dirty="0" smtClean="0"/>
              <a:t>ADIM 8: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16973"/>
            <a:ext cx="6184769" cy="34119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dirty="0"/>
              <a:t>TOBB Ekonomi ve Teknoloji Üniversitesi Fen Bilimleri Enstitüsü Tez Çalışması Orijinallik Raporu Alınması ve Kullanılması Uygulama Esasları Madde 5(c)’ye uygun olacak şekilde, </a:t>
            </a:r>
            <a:r>
              <a:rPr lang="tr-TR" sz="2000" b="1" dirty="0"/>
              <a:t>filtreleme seçenekleri</a:t>
            </a:r>
            <a:r>
              <a:rPr lang="tr-TR" sz="2000" dirty="0"/>
              <a:t> aşağıdaki şekilde ayarlanır:</a:t>
            </a:r>
          </a:p>
          <a:p>
            <a:pPr lvl="0">
              <a:spcBef>
                <a:spcPts val="1200"/>
              </a:spcBef>
            </a:pPr>
            <a:r>
              <a:rPr lang="tr-TR" sz="2000" dirty="0"/>
              <a:t>Kaynakça hariç (</a:t>
            </a:r>
            <a:r>
              <a:rPr lang="tr-TR" sz="2000" i="1" dirty="0" err="1"/>
              <a:t>Bibliography</a:t>
            </a:r>
            <a:r>
              <a:rPr lang="tr-TR" sz="2000" i="1" dirty="0"/>
              <a:t> </a:t>
            </a:r>
            <a:r>
              <a:rPr lang="tr-TR" sz="2000" i="1" dirty="0" err="1"/>
              <a:t>excluded</a:t>
            </a:r>
            <a:r>
              <a:rPr lang="tr-TR" sz="2000" dirty="0"/>
              <a:t>)</a:t>
            </a:r>
          </a:p>
          <a:p>
            <a:pPr lvl="0">
              <a:spcBef>
                <a:spcPts val="1200"/>
              </a:spcBef>
            </a:pPr>
            <a:r>
              <a:rPr lang="tr-TR" sz="2000" dirty="0"/>
              <a:t>Alıntılar hariç/dâhil (</a:t>
            </a:r>
            <a:r>
              <a:rPr lang="tr-TR" sz="2000" i="1" dirty="0" err="1"/>
              <a:t>Quotes</a:t>
            </a:r>
            <a:r>
              <a:rPr lang="tr-TR" sz="2000" i="1" dirty="0"/>
              <a:t> </a:t>
            </a:r>
            <a:r>
              <a:rPr lang="tr-TR" sz="2000" i="1" dirty="0" err="1"/>
              <a:t>excluded</a:t>
            </a:r>
            <a:r>
              <a:rPr lang="tr-TR" sz="2000" i="1" dirty="0"/>
              <a:t>/</a:t>
            </a:r>
            <a:r>
              <a:rPr lang="tr-TR" sz="2000" i="1" dirty="0" err="1"/>
              <a:t>included</a:t>
            </a:r>
            <a:r>
              <a:rPr lang="tr-TR" sz="2000" dirty="0"/>
              <a:t>)</a:t>
            </a:r>
          </a:p>
          <a:p>
            <a:pPr>
              <a:spcBef>
                <a:spcPts val="1200"/>
              </a:spcBef>
            </a:pPr>
            <a:r>
              <a:rPr lang="tr-TR" sz="2000" dirty="0"/>
              <a:t>5 kelimeden daha az örtüşme içeren metin kısımları hariç (</a:t>
            </a:r>
            <a:r>
              <a:rPr lang="tr-TR" sz="2000" i="1" dirty="0"/>
              <a:t>Limit match size to 5 words</a:t>
            </a:r>
            <a:r>
              <a:rPr lang="tr-TR" sz="2000" dirty="0" smtClean="0"/>
              <a:t>)</a:t>
            </a:r>
            <a:endParaRPr lang="en-US" sz="2000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err="1" smtClean="0"/>
              <a:t>Benzerlik</a:t>
            </a:r>
            <a:r>
              <a:rPr lang="en-US" sz="2400" dirty="0" smtClean="0"/>
              <a:t> </a:t>
            </a:r>
            <a:r>
              <a:rPr lang="en-US" sz="2400" dirty="0" err="1" smtClean="0"/>
              <a:t>raporu</a:t>
            </a:r>
            <a:r>
              <a:rPr lang="en-US" sz="2400" dirty="0"/>
              <a:t> “</a:t>
            </a:r>
            <a:r>
              <a:rPr lang="en-US" sz="2400" dirty="0" err="1"/>
              <a:t>Tez</a:t>
            </a:r>
            <a:r>
              <a:rPr lang="en-US" sz="2400" dirty="0"/>
              <a:t> </a:t>
            </a:r>
            <a:r>
              <a:rPr lang="en-US" sz="2400" dirty="0" err="1"/>
              <a:t>Savunma</a:t>
            </a:r>
            <a:r>
              <a:rPr lang="en-US" sz="2400" dirty="0"/>
              <a:t> </a:t>
            </a:r>
            <a:r>
              <a:rPr lang="en-US" sz="2400" dirty="0" err="1"/>
              <a:t>Sınavı</a:t>
            </a:r>
            <a:r>
              <a:rPr lang="en-US" sz="2400" dirty="0"/>
              <a:t> </a:t>
            </a:r>
            <a:r>
              <a:rPr lang="en-US" sz="2400" dirty="0" err="1" smtClean="0"/>
              <a:t>Öncesi</a:t>
            </a:r>
            <a:r>
              <a:rPr lang="en-US" sz="2400" dirty="0" smtClean="0"/>
              <a:t>” </a:t>
            </a:r>
            <a:r>
              <a:rPr lang="en-US" sz="2400" dirty="0" err="1" smtClean="0"/>
              <a:t>için</a:t>
            </a:r>
            <a:r>
              <a:rPr lang="en-US" sz="2400" dirty="0" smtClean="0"/>
              <a:t> </a:t>
            </a:r>
            <a:r>
              <a:rPr lang="en-US" sz="2400" dirty="0" err="1" smtClean="0"/>
              <a:t>alınırken</a:t>
            </a:r>
            <a:r>
              <a:rPr lang="en-US" sz="2400" dirty="0" smtClean="0"/>
              <a:t> “Submit papers to: no repository” </a:t>
            </a:r>
            <a:r>
              <a:rPr lang="en-US" sz="2400" dirty="0" err="1" smtClean="0"/>
              <a:t>seçeneği</a:t>
            </a:r>
            <a:r>
              <a:rPr lang="en-US" sz="2400" dirty="0" smtClean="0"/>
              <a:t>, “</a:t>
            </a:r>
            <a:r>
              <a:rPr lang="en-US" sz="2400" dirty="0" err="1" smtClean="0"/>
              <a:t>Mezuniyet</a:t>
            </a:r>
            <a:r>
              <a:rPr lang="en-US" sz="2400" dirty="0" smtClean="0"/>
              <a:t> </a:t>
            </a:r>
            <a:r>
              <a:rPr lang="en-US" sz="2400" dirty="0" err="1" smtClean="0"/>
              <a:t>İşlemleri</a:t>
            </a:r>
            <a:r>
              <a:rPr lang="en-US" sz="2400" dirty="0" smtClean="0"/>
              <a:t>” </a:t>
            </a:r>
            <a:r>
              <a:rPr lang="en-US" sz="2400" dirty="0" err="1" smtClean="0"/>
              <a:t>için</a:t>
            </a:r>
            <a:r>
              <a:rPr lang="en-US" sz="2400" dirty="0" smtClean="0"/>
              <a:t> </a:t>
            </a:r>
            <a:r>
              <a:rPr lang="en-US" sz="2400" dirty="0" err="1" smtClean="0"/>
              <a:t>alınırken</a:t>
            </a:r>
            <a:r>
              <a:rPr lang="en-US" sz="2400" dirty="0" smtClean="0"/>
              <a:t> </a:t>
            </a:r>
            <a:r>
              <a:rPr lang="en-US" sz="2400" dirty="0" err="1" smtClean="0"/>
              <a:t>ise</a:t>
            </a:r>
            <a:r>
              <a:rPr lang="en-US" sz="2400" dirty="0" smtClean="0"/>
              <a:t> </a:t>
            </a:r>
            <a:r>
              <a:rPr lang="en-US" sz="2400" dirty="0"/>
              <a:t>“Submit papers to: </a:t>
            </a:r>
            <a:r>
              <a:rPr lang="en-US" sz="2400" dirty="0" smtClean="0"/>
              <a:t>standard paper </a:t>
            </a:r>
            <a:r>
              <a:rPr lang="en-US" sz="2400" dirty="0"/>
              <a:t>repository” </a:t>
            </a:r>
            <a:r>
              <a:rPr lang="en-US" sz="2400" dirty="0" err="1" smtClean="0"/>
              <a:t>seçeneği</a:t>
            </a:r>
            <a:r>
              <a:rPr lang="en-US" sz="2400" dirty="0" smtClean="0"/>
              <a:t> </a:t>
            </a:r>
            <a:r>
              <a:rPr lang="en-US" sz="2400" dirty="0" err="1" smtClean="0"/>
              <a:t>kullanılmalıdır</a:t>
            </a:r>
            <a:r>
              <a:rPr lang="en-US" sz="2400" dirty="0" smtClean="0"/>
              <a:t>.</a:t>
            </a:r>
            <a:endParaRPr lang="tr-TR" sz="2400" dirty="0"/>
          </a:p>
        </p:txBody>
      </p:sp>
      <p:pic>
        <p:nvPicPr>
          <p:cNvPr id="5" name="Picture 4" descr="C:\z440\aTOBB_ETU\FBE\orijinallik\ornek_uygulama2\s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150" y="102548"/>
            <a:ext cx="2806492" cy="65872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Düz Ok Bağlayıcısı 7"/>
          <p:cNvCxnSpPr/>
          <p:nvPr/>
        </p:nvCxnSpPr>
        <p:spPr>
          <a:xfrm flipV="1">
            <a:off x="7230359" y="5079048"/>
            <a:ext cx="1559791" cy="3970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7"/>
          <p:cNvCxnSpPr/>
          <p:nvPr/>
        </p:nvCxnSpPr>
        <p:spPr>
          <a:xfrm>
            <a:off x="5269584" y="2475839"/>
            <a:ext cx="3520566" cy="24808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7"/>
          <p:cNvCxnSpPr/>
          <p:nvPr/>
        </p:nvCxnSpPr>
        <p:spPr>
          <a:xfrm>
            <a:off x="6096000" y="2838847"/>
            <a:ext cx="2694150" cy="37872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7"/>
          <p:cNvCxnSpPr/>
          <p:nvPr/>
        </p:nvCxnSpPr>
        <p:spPr>
          <a:xfrm>
            <a:off x="4748925" y="3508044"/>
            <a:ext cx="4041225" cy="45090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04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-12380"/>
            <a:ext cx="10515600" cy="874825"/>
          </a:xfrm>
        </p:spPr>
        <p:txBody>
          <a:bodyPr/>
          <a:lstStyle/>
          <a:p>
            <a:r>
              <a:rPr lang="tr-TR" b="1" dirty="0" smtClean="0"/>
              <a:t>ADIM 9: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16973"/>
            <a:ext cx="10515600" cy="1262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/>
              <a:t>Filtreleme seçenekleri ayarlandıktan ve onaylandıktan sonra açılan sayfada, “</a:t>
            </a:r>
            <a:r>
              <a:rPr lang="tr-TR" sz="3200" dirty="0" err="1"/>
              <a:t>View</a:t>
            </a:r>
            <a:r>
              <a:rPr lang="tr-TR" sz="3200" dirty="0"/>
              <a:t>” bağlantısına tıklanır.</a:t>
            </a:r>
          </a:p>
        </p:txBody>
      </p:sp>
      <p:pic>
        <p:nvPicPr>
          <p:cNvPr id="5" name="Picture 4" descr="C:\z440\aTOBB_ETU\FBE\orijinallik\ornek_uygulama2\s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084" y="1868593"/>
            <a:ext cx="8942493" cy="4814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66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-12380"/>
            <a:ext cx="10515600" cy="874825"/>
          </a:xfrm>
        </p:spPr>
        <p:txBody>
          <a:bodyPr/>
          <a:lstStyle/>
          <a:p>
            <a:r>
              <a:rPr lang="tr-TR" b="1" dirty="0" smtClean="0"/>
              <a:t>ADIM 10: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16973"/>
            <a:ext cx="10515600" cy="1262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/>
              <a:t>Açılan sayfada, “</a:t>
            </a:r>
            <a:r>
              <a:rPr lang="tr-TR" sz="3200" dirty="0" err="1"/>
              <a:t>Submit</a:t>
            </a:r>
            <a:r>
              <a:rPr lang="tr-TR" sz="3200" dirty="0"/>
              <a:t> File” bağlantısına tıklanır.</a:t>
            </a:r>
          </a:p>
        </p:txBody>
      </p:sp>
      <p:pic>
        <p:nvPicPr>
          <p:cNvPr id="5" name="Picture 4" descr="C:\z440\aTOBB_ETU\FBE\orijinallik\ornek_uygulama2\s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373" y="1591798"/>
            <a:ext cx="8874760" cy="50234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326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z440\aTOBB_ETU\FBE\orijinallik\ornek_uygulama2\s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476" y="2296391"/>
            <a:ext cx="5096192" cy="44421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-12380"/>
            <a:ext cx="10515600" cy="874825"/>
          </a:xfrm>
        </p:spPr>
        <p:txBody>
          <a:bodyPr/>
          <a:lstStyle/>
          <a:p>
            <a:r>
              <a:rPr lang="tr-TR" b="1" dirty="0" smtClean="0"/>
              <a:t>ADIM 11: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16973"/>
            <a:ext cx="10515600" cy="15794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3200" dirty="0"/>
              <a:t>Açılan sayfada programa bilgiler girilirken, Dosya Başlığı (</a:t>
            </a:r>
            <a:r>
              <a:rPr lang="tr-TR" sz="3200" i="1" dirty="0" err="1"/>
              <a:t>Document</a:t>
            </a:r>
            <a:r>
              <a:rPr lang="tr-TR" sz="3200" i="1" dirty="0"/>
              <a:t> </a:t>
            </a:r>
            <a:r>
              <a:rPr lang="tr-TR" sz="3200" i="1" dirty="0" err="1"/>
              <a:t>Title</a:t>
            </a:r>
            <a:r>
              <a:rPr lang="tr-TR" sz="3200" dirty="0"/>
              <a:t>) olarak tez başlığının tamamı, Yazar Adı (</a:t>
            </a:r>
            <a:r>
              <a:rPr lang="tr-TR" sz="3200" i="1" dirty="0" err="1"/>
              <a:t>Author's</a:t>
            </a:r>
            <a:r>
              <a:rPr lang="tr-TR" sz="3200" i="1" dirty="0"/>
              <a:t> First Name</a:t>
            </a:r>
            <a:r>
              <a:rPr lang="tr-TR" sz="3200" dirty="0"/>
              <a:t>) olarak öğrencinin adı, yazar soyadı (</a:t>
            </a:r>
            <a:r>
              <a:rPr lang="tr-TR" sz="3200" i="1" dirty="0" err="1"/>
              <a:t>Author's</a:t>
            </a:r>
            <a:r>
              <a:rPr lang="tr-TR" sz="3200" i="1" dirty="0"/>
              <a:t> </a:t>
            </a:r>
            <a:r>
              <a:rPr lang="tr-TR" sz="3200" i="1" dirty="0" err="1"/>
              <a:t>Last</a:t>
            </a:r>
            <a:r>
              <a:rPr lang="tr-TR" sz="3200" i="1" dirty="0"/>
              <a:t> Name</a:t>
            </a:r>
            <a:r>
              <a:rPr lang="tr-TR" sz="3200" dirty="0"/>
              <a:t>) olarak öğrencinin soyadı bilgisi yazılır.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6920346" y="4769428"/>
            <a:ext cx="2535382" cy="193899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Yüklenecek dosyanın içeriği ve özellikleri bir sonraki slaytta sunulmuştur.</a:t>
            </a:r>
            <a:endParaRPr lang="tr-TR" sz="2400" dirty="0"/>
          </a:p>
        </p:txBody>
      </p:sp>
      <p:sp>
        <p:nvSpPr>
          <p:cNvPr id="6" name="Oval 5"/>
          <p:cNvSpPr/>
          <p:nvPr/>
        </p:nvSpPr>
        <p:spPr>
          <a:xfrm>
            <a:off x="2969233" y="5542845"/>
            <a:ext cx="2556164" cy="11655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Ok Bağlayıcısı 7"/>
          <p:cNvCxnSpPr>
            <a:stCxn id="6" idx="6"/>
            <a:endCxn id="5" idx="1"/>
          </p:cNvCxnSpPr>
          <p:nvPr/>
        </p:nvCxnSpPr>
        <p:spPr>
          <a:xfrm flipV="1">
            <a:off x="5525397" y="5738924"/>
            <a:ext cx="1394949" cy="38670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81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64266"/>
            <a:ext cx="10515600" cy="874825"/>
          </a:xfrm>
        </p:spPr>
        <p:txBody>
          <a:bodyPr/>
          <a:lstStyle/>
          <a:p>
            <a:r>
              <a:rPr lang="tr-TR" b="1" dirty="0" smtClean="0"/>
              <a:t>ADIM 11 (devam): Dosya içeriği ve özellikleri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46909"/>
            <a:ext cx="10515600" cy="4894118"/>
          </a:xfrm>
        </p:spPr>
        <p:txBody>
          <a:bodyPr>
            <a:normAutofit lnSpcReduction="10000"/>
          </a:bodyPr>
          <a:lstStyle/>
          <a:p>
            <a:r>
              <a:rPr lang="tr-TR" sz="3200" b="1" u="sng" dirty="0" smtClean="0"/>
              <a:t>İçerik:</a:t>
            </a:r>
            <a:r>
              <a:rPr lang="tr-TR" sz="3200" b="1" dirty="0" smtClean="0"/>
              <a:t> </a:t>
            </a:r>
            <a:r>
              <a:rPr lang="tr-TR" sz="3200" dirty="0" smtClean="0"/>
              <a:t>Lisansüstü </a:t>
            </a:r>
            <a:r>
              <a:rPr lang="tr-TR" sz="3200" dirty="0"/>
              <a:t>tezin Kapak Sayfası, Özet, </a:t>
            </a:r>
            <a:r>
              <a:rPr lang="tr-TR" sz="3200" dirty="0" err="1"/>
              <a:t>Abstract</a:t>
            </a:r>
            <a:r>
              <a:rPr lang="tr-TR" sz="3200" dirty="0"/>
              <a:t>, Giriş, Ana Bölümler ve Sonuç bölümlerinden oluşan kısımları </a:t>
            </a:r>
            <a:r>
              <a:rPr lang="tr-TR" sz="3200" b="1" dirty="0">
                <a:solidFill>
                  <a:srgbClr val="0070C0"/>
                </a:solidFill>
              </a:rPr>
              <a:t>tek bir dosya olarak </a:t>
            </a:r>
            <a:r>
              <a:rPr lang="tr-TR" sz="3200" dirty="0"/>
              <a:t>programa yüklenir. </a:t>
            </a:r>
            <a:endParaRPr lang="tr-TR" sz="3200" dirty="0" smtClean="0"/>
          </a:p>
          <a:p>
            <a:r>
              <a:rPr lang="tr-TR" sz="3200" b="1" u="sng" dirty="0" smtClean="0"/>
              <a:t>Büyüklük:</a:t>
            </a:r>
            <a:r>
              <a:rPr lang="tr-TR" sz="3200" dirty="0" smtClean="0"/>
              <a:t> </a:t>
            </a:r>
            <a:r>
              <a:rPr lang="tr-TR" sz="3200" dirty="0" err="1" smtClean="0"/>
              <a:t>Turnitin</a:t>
            </a:r>
            <a:r>
              <a:rPr lang="tr-TR" sz="3200" dirty="0" smtClean="0"/>
              <a:t> </a:t>
            </a:r>
            <a:r>
              <a:rPr lang="tr-TR" sz="3200" dirty="0"/>
              <a:t>programına yüklenen dosyanın büyüklüğünün 40 MB’tan düşük olması, dosyada en az 20 kelime bulunması, sayfa sayısının 400’den az olması gerekmektedir. </a:t>
            </a:r>
            <a:endParaRPr lang="tr-TR" sz="3200" dirty="0" smtClean="0"/>
          </a:p>
          <a:p>
            <a:r>
              <a:rPr lang="tr-TR" sz="3200" b="1" u="sng" dirty="0" smtClean="0"/>
              <a:t>Kullanılabilecek </a:t>
            </a:r>
            <a:r>
              <a:rPr lang="tr-TR" sz="3200" b="1" u="sng" dirty="0"/>
              <a:t>dosya tipleri:</a:t>
            </a:r>
            <a:r>
              <a:rPr lang="tr-TR" sz="3200" dirty="0"/>
              <a:t> Microsoft Word, Excel, PowerPoint, </a:t>
            </a:r>
            <a:r>
              <a:rPr lang="tr-TR" sz="3200" dirty="0" err="1"/>
              <a:t>WordPerfect</a:t>
            </a:r>
            <a:r>
              <a:rPr lang="tr-TR" sz="3200" dirty="0"/>
              <a:t>, </a:t>
            </a:r>
            <a:r>
              <a:rPr lang="tr-TR" sz="3200" dirty="0" err="1"/>
              <a:t>PostScript</a:t>
            </a:r>
            <a:r>
              <a:rPr lang="tr-TR" sz="3200" dirty="0"/>
              <a:t>, PDF, HTML, RTF, </a:t>
            </a:r>
            <a:r>
              <a:rPr lang="tr-TR" sz="3200" dirty="0" err="1"/>
              <a:t>OpenOffice</a:t>
            </a:r>
            <a:r>
              <a:rPr lang="tr-TR" sz="3200" dirty="0"/>
              <a:t> (ODT), </a:t>
            </a:r>
            <a:r>
              <a:rPr lang="tr-TR" sz="3200" dirty="0" err="1"/>
              <a:t>Hangul</a:t>
            </a:r>
            <a:r>
              <a:rPr lang="tr-TR" sz="3200" dirty="0"/>
              <a:t> (HWP), Google </a:t>
            </a:r>
            <a:r>
              <a:rPr lang="tr-TR" sz="3200" dirty="0" err="1"/>
              <a:t>Docs</a:t>
            </a:r>
            <a:r>
              <a:rPr lang="tr-TR" sz="3200" dirty="0"/>
              <a:t> ve düz metindir.</a:t>
            </a:r>
          </a:p>
        </p:txBody>
      </p:sp>
    </p:spTree>
    <p:extLst>
      <p:ext uri="{BB962C8B-B14F-4D97-AF65-F5344CB8AC3E}">
        <p14:creationId xmlns:p14="http://schemas.microsoft.com/office/powerpoint/2010/main" val="155304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-12380"/>
            <a:ext cx="10515600" cy="874825"/>
          </a:xfrm>
        </p:spPr>
        <p:txBody>
          <a:bodyPr/>
          <a:lstStyle/>
          <a:p>
            <a:r>
              <a:rPr lang="tr-TR" b="1" dirty="0" smtClean="0"/>
              <a:t>ADIM 12: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16973"/>
            <a:ext cx="10515600" cy="1262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/>
              <a:t>Dosyanın programa yüklemesi genellikle 2 dakikadan az zaman almaktadır.</a:t>
            </a:r>
          </a:p>
        </p:txBody>
      </p:sp>
      <p:pic>
        <p:nvPicPr>
          <p:cNvPr id="5" name="Picture 4" descr="C:\z440\aTOBB_ETU\FBE\orijinallik\ornek_uygulama2\s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306" y="1979801"/>
            <a:ext cx="6966938" cy="4691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067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-12380"/>
            <a:ext cx="10515600" cy="874825"/>
          </a:xfrm>
        </p:spPr>
        <p:txBody>
          <a:bodyPr/>
          <a:lstStyle/>
          <a:p>
            <a:r>
              <a:rPr lang="tr-TR" b="1" dirty="0" smtClean="0"/>
              <a:t>ADIM 13: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16973"/>
            <a:ext cx="10515600" cy="1262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/>
              <a:t>Dosya başarıyla yüklendiğinde, bilgiler kontrol edilir ve “</a:t>
            </a:r>
            <a:r>
              <a:rPr lang="tr-TR" sz="3200" dirty="0" err="1"/>
              <a:t>Confirm</a:t>
            </a:r>
            <a:r>
              <a:rPr lang="tr-TR" sz="3200" dirty="0"/>
              <a:t>” bağlantısına tıklanarak onaylanır.</a:t>
            </a:r>
          </a:p>
        </p:txBody>
      </p:sp>
      <p:pic>
        <p:nvPicPr>
          <p:cNvPr id="5" name="Picture 4" descr="C:\z440\aTOBB_ETU\FBE\orijinallik\ornek_uygulama2\s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469" y="1726670"/>
            <a:ext cx="6082420" cy="5131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160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-12380"/>
            <a:ext cx="10515600" cy="874825"/>
          </a:xfrm>
        </p:spPr>
        <p:txBody>
          <a:bodyPr/>
          <a:lstStyle/>
          <a:p>
            <a:r>
              <a:rPr lang="tr-TR" b="1" dirty="0" smtClean="0"/>
              <a:t>ADIM 14: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16973"/>
            <a:ext cx="10515600" cy="1262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/>
              <a:t>Onaylama işleminin ardından, sistem tebrik mesajı verir. “</a:t>
            </a:r>
            <a:r>
              <a:rPr lang="tr-TR" sz="3200" dirty="0" err="1"/>
              <a:t>Go</a:t>
            </a:r>
            <a:r>
              <a:rPr lang="tr-TR" sz="3200" dirty="0"/>
              <a:t> </a:t>
            </a:r>
            <a:r>
              <a:rPr lang="tr-TR" sz="3200" dirty="0" err="1"/>
              <a:t>to</a:t>
            </a:r>
            <a:r>
              <a:rPr lang="tr-TR" sz="3200" dirty="0"/>
              <a:t> </a:t>
            </a:r>
            <a:r>
              <a:rPr lang="tr-TR" sz="3200" dirty="0" err="1"/>
              <a:t>assignment</a:t>
            </a:r>
            <a:r>
              <a:rPr lang="tr-TR" sz="3200" dirty="0"/>
              <a:t> </a:t>
            </a:r>
            <a:r>
              <a:rPr lang="tr-TR" sz="3200" dirty="0" err="1"/>
              <a:t>inbox</a:t>
            </a:r>
            <a:r>
              <a:rPr lang="tr-TR" sz="3200" dirty="0"/>
              <a:t>” bağlantısına tıklanır.</a:t>
            </a:r>
          </a:p>
        </p:txBody>
      </p:sp>
      <p:pic>
        <p:nvPicPr>
          <p:cNvPr id="5" name="Picture 4" descr="C:\z440\aTOBB_ETU\FBE\orijinallik\ornek_uygulama2\s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1851378"/>
            <a:ext cx="4968804" cy="5044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799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-12380"/>
            <a:ext cx="10515600" cy="874825"/>
          </a:xfrm>
        </p:spPr>
        <p:txBody>
          <a:bodyPr/>
          <a:lstStyle/>
          <a:p>
            <a:r>
              <a:rPr lang="tr-TR" b="1" dirty="0" smtClean="0"/>
              <a:t>ADIM 15: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16973"/>
            <a:ext cx="10515600" cy="2389909"/>
          </a:xfrm>
        </p:spPr>
        <p:txBody>
          <a:bodyPr>
            <a:normAutofit fontScale="92500" lnSpcReduction="20000"/>
          </a:bodyPr>
          <a:lstStyle/>
          <a:p>
            <a:r>
              <a:rPr lang="tr-TR" sz="3200" dirty="0" err="1"/>
              <a:t>Turnitin</a:t>
            </a:r>
            <a:r>
              <a:rPr lang="tr-TR" sz="3200" dirty="0"/>
              <a:t> programının benzerlik oranını tespit süresi dosyanın büyüklüğüne, sayfa ve karakter sayısı gibi etmenlere bağlı olarak değişebilmektedir. Benzerlik oranı tespit edildiğinde, bu bilgi </a:t>
            </a:r>
            <a:r>
              <a:rPr lang="tr-TR" sz="3200" dirty="0" smtClean="0"/>
              <a:t>aşağıda </a:t>
            </a:r>
            <a:r>
              <a:rPr lang="tr-TR" sz="3200" dirty="0"/>
              <a:t>gösterildiği gibi ekrana aktarılmaktadır.</a:t>
            </a:r>
          </a:p>
          <a:p>
            <a:r>
              <a:rPr lang="tr-TR" sz="3200" dirty="0"/>
              <a:t> </a:t>
            </a:r>
            <a:r>
              <a:rPr lang="tr-TR" sz="3200" dirty="0" smtClean="0"/>
              <a:t>Ekranda </a:t>
            </a:r>
            <a:r>
              <a:rPr lang="tr-TR" sz="3200" dirty="0"/>
              <a:t>benzerlik (</a:t>
            </a:r>
            <a:r>
              <a:rPr lang="tr-TR" sz="3200" i="1" dirty="0" err="1"/>
              <a:t>similarity</a:t>
            </a:r>
            <a:r>
              <a:rPr lang="tr-TR" sz="3200" dirty="0"/>
              <a:t>) oranının verildiği yeşil kutucuğa tıklandığında, yeni bir pencere açılacaktır.</a:t>
            </a:r>
          </a:p>
        </p:txBody>
      </p:sp>
      <p:pic>
        <p:nvPicPr>
          <p:cNvPr id="5" name="Picture 4" descr="C:\z440\aTOBB_ETU\FBE\orijinallik\ornek_uygulama2\s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329" y="2957689"/>
            <a:ext cx="5386493" cy="3708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312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tr-TR" b="1" dirty="0" smtClean="0"/>
              <a:t>TEZ ÇALIŞMASI ORİJİNALLİK RAPORU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53391"/>
            <a:ext cx="10515600" cy="5023572"/>
          </a:xfrm>
        </p:spPr>
        <p:txBody>
          <a:bodyPr>
            <a:normAutofit fontScale="85000" lnSpcReduction="10000"/>
          </a:bodyPr>
          <a:lstStyle/>
          <a:p>
            <a:r>
              <a:rPr lang="tr-TR" dirty="0"/>
              <a:t>Fen Bilimleri Enstitüsü’ne bağlı anabilim dallarında yürütülen tüm tezli lisansüstü programlarda yazılan tezlerin </a:t>
            </a:r>
            <a:r>
              <a:rPr lang="tr-TR" b="1" dirty="0" smtClean="0"/>
              <a:t>(1) tez </a:t>
            </a:r>
            <a:r>
              <a:rPr lang="tr-TR" b="1" dirty="0"/>
              <a:t>savunma sınavı öncesinde </a:t>
            </a:r>
            <a:r>
              <a:rPr lang="tr-TR" dirty="0"/>
              <a:t>jüri üyelerine dağıtılması ve </a:t>
            </a:r>
            <a:r>
              <a:rPr lang="tr-TR" b="1" dirty="0" smtClean="0"/>
              <a:t>(2) başarılı bulunan tezlerin mezuniyet </a:t>
            </a:r>
            <a:r>
              <a:rPr lang="tr-TR" b="1" dirty="0"/>
              <a:t>aşamasında </a:t>
            </a:r>
            <a:r>
              <a:rPr lang="tr-TR" dirty="0"/>
              <a:t>“Tez Çalışması Orijinallik </a:t>
            </a:r>
            <a:r>
              <a:rPr lang="tr-TR" dirty="0" err="1"/>
              <a:t>Raporu”nun</a:t>
            </a:r>
            <a:r>
              <a:rPr lang="tr-TR" dirty="0"/>
              <a:t> alınması </a:t>
            </a:r>
            <a:r>
              <a:rPr lang="tr-TR" dirty="0" smtClean="0"/>
              <a:t>gerekmektedir</a:t>
            </a:r>
            <a:r>
              <a:rPr lang="tr-TR" dirty="0"/>
              <a:t>.</a:t>
            </a:r>
          </a:p>
          <a:p>
            <a:r>
              <a:rPr lang="tr-TR" dirty="0"/>
              <a:t>Üniversitemizde intihal kontrolü sağlamak amacıyla </a:t>
            </a:r>
            <a:r>
              <a:rPr lang="tr-TR" dirty="0" err="1"/>
              <a:t>Turnitin</a:t>
            </a:r>
            <a:r>
              <a:rPr lang="tr-TR" dirty="0"/>
              <a:t> programı kullanılmaktadır. </a:t>
            </a:r>
            <a:r>
              <a:rPr lang="tr-TR" dirty="0" err="1"/>
              <a:t>Turnitin</a:t>
            </a:r>
            <a:r>
              <a:rPr lang="tr-TR" dirty="0"/>
              <a:t> İntihal Tespit Programını kullanabilmek için, halen kayıtlı olmayan ve lisansüstü ders veren </a:t>
            </a:r>
            <a:r>
              <a:rPr lang="tr-TR" b="1" dirty="0"/>
              <a:t>Dr. ve üzeri unvan sahibi akademisyenlerimiz </a:t>
            </a:r>
            <a:r>
              <a:rPr lang="tr-TR" dirty="0"/>
              <a:t>kütüphaneden kendileri için hesap oluşturulmasını isteyebilirler. </a:t>
            </a:r>
          </a:p>
          <a:p>
            <a:r>
              <a:rPr lang="tr-TR" dirty="0" err="1"/>
              <a:t>Turnitin</a:t>
            </a:r>
            <a:r>
              <a:rPr lang="tr-TR" dirty="0"/>
              <a:t> programı kullanımı üzerine örnek bir uygulama </a:t>
            </a:r>
            <a:r>
              <a:rPr lang="tr-TR" dirty="0" smtClean="0"/>
              <a:t>bu sunuda </a:t>
            </a:r>
            <a:r>
              <a:rPr lang="tr-TR" dirty="0"/>
              <a:t>verilmiştir. Bununla birlikte, aşağıdaki bağlantılardan da yararlanılabilir:</a:t>
            </a:r>
          </a:p>
          <a:p>
            <a:pPr lvl="0"/>
            <a:r>
              <a:rPr lang="tr-TR" u="sng" dirty="0">
                <a:hlinkClick r:id="rId2"/>
              </a:rPr>
              <a:t>http://turnitin.com/en_us/training/instructor-training/instructor-quickstart-guide</a:t>
            </a:r>
            <a:endParaRPr lang="tr-TR" dirty="0"/>
          </a:p>
          <a:p>
            <a:pPr lvl="0"/>
            <a:r>
              <a:rPr lang="tr-TR" u="sng" dirty="0">
                <a:hlinkClick r:id="rId3"/>
              </a:rPr>
              <a:t>http://turnitin.com/en_us/training/instructor-training/instructor-user-manual</a:t>
            </a:r>
            <a:endParaRPr lang="tr-TR" dirty="0"/>
          </a:p>
          <a:p>
            <a:pPr lvl="0"/>
            <a:r>
              <a:rPr lang="tr-TR" u="sng" dirty="0">
                <a:hlinkClick r:id="rId4"/>
              </a:rPr>
              <a:t>https://guides.turnitin.com/Translated_Manuals/T%C3%BCrk%C3%A7e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367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-12380"/>
            <a:ext cx="10515600" cy="874825"/>
          </a:xfrm>
        </p:spPr>
        <p:txBody>
          <a:bodyPr/>
          <a:lstStyle/>
          <a:p>
            <a:r>
              <a:rPr lang="tr-TR" b="1" dirty="0" smtClean="0"/>
              <a:t>ADIM 16: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716973"/>
            <a:ext cx="11139311" cy="1579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/>
              <a:t>Açılan pencerede benzerlik saptanan belgelerin bilgileri verilmektedir. Aşağıdaki ekran görüntüsünde gösterilen “Download” bağlantısına tıklanır.</a:t>
            </a:r>
            <a:endParaRPr lang="tr-TR" sz="3200" dirty="0"/>
          </a:p>
        </p:txBody>
      </p:sp>
      <p:pic>
        <p:nvPicPr>
          <p:cNvPr id="5" name="Picture 4" descr="C:\z440\aTOBB_ETU\FBE\orijinallik\ornek_uygulama2\s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85" y="2296391"/>
            <a:ext cx="7226582" cy="4454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492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-12380"/>
            <a:ext cx="10515600" cy="874825"/>
          </a:xfrm>
        </p:spPr>
        <p:txBody>
          <a:bodyPr/>
          <a:lstStyle/>
          <a:p>
            <a:r>
              <a:rPr lang="tr-TR" b="1" dirty="0" smtClean="0"/>
              <a:t>ADIM 17: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862445"/>
            <a:ext cx="4445000" cy="34712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/>
              <a:t>Açılan pencerede “Current View” bağlantısına tıklanarak sistem tarafından oluşturulan Benzerlik Raporu bilgisayara PDF formatında indirilebilir.</a:t>
            </a:r>
            <a:endParaRPr lang="tr-TR" sz="3200" dirty="0"/>
          </a:p>
        </p:txBody>
      </p:sp>
      <p:pic>
        <p:nvPicPr>
          <p:cNvPr id="6" name="Picture 5" descr="C:\z440\aTOBB_ETU\FBE\orijinallik\ornek_uygulama2\s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390" y="255698"/>
            <a:ext cx="6275388" cy="6314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621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-12380"/>
            <a:ext cx="10515600" cy="874825"/>
          </a:xfrm>
        </p:spPr>
        <p:txBody>
          <a:bodyPr/>
          <a:lstStyle/>
          <a:p>
            <a:r>
              <a:rPr lang="tr-TR" b="1" dirty="0" smtClean="0"/>
              <a:t>ADIM 18: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16973"/>
            <a:ext cx="10515600" cy="2005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İndirilen PDF dokümanı temel olarak 3 kısımdan oluşmaktadır</a:t>
            </a:r>
            <a:r>
              <a:rPr lang="tr-TR" dirty="0" smtClean="0"/>
              <a:t>:</a:t>
            </a:r>
            <a:endParaRPr lang="en-US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tr-TR" dirty="0"/>
              <a:t>i) PDF dokümanının birinci kısmı; Tez Başlığı, Yazarı ve sisteme yüklenen dokümanla ilgili bilgilerin bulunduğu ilk sayfadır.</a:t>
            </a:r>
            <a:endParaRPr lang="tr-TR" sz="32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2979526"/>
            <a:ext cx="2952750" cy="3676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39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-12380"/>
            <a:ext cx="10515600" cy="874825"/>
          </a:xfrm>
        </p:spPr>
        <p:txBody>
          <a:bodyPr/>
          <a:lstStyle/>
          <a:p>
            <a:r>
              <a:rPr lang="tr-TR" b="1" dirty="0" smtClean="0"/>
              <a:t>ADIM </a:t>
            </a:r>
            <a:r>
              <a:rPr lang="tr-TR" b="1" dirty="0" smtClean="0"/>
              <a:t>18</a:t>
            </a:r>
            <a:r>
              <a:rPr lang="en-US" b="1" dirty="0" smtClean="0"/>
              <a:t> (2)</a:t>
            </a:r>
            <a:r>
              <a:rPr lang="tr-TR" b="1" dirty="0" smtClean="0"/>
              <a:t>: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16973"/>
            <a:ext cx="10515600" cy="1642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(ii) </a:t>
            </a:r>
            <a:r>
              <a:rPr lang="tr-TR" dirty="0"/>
              <a:t>PDF dokümanının ikinci kısmı; sisteme yüklenen dokümanın tüm sayfaları ve bu sayfalarda tespit edilen benzerlikler işaretlenmiş olarak sunulduğu kısımdır. Aşağıdaki görselde 90 sayfalık kısmın sadece ilk sayfasının görüntüsü verilmiştir.</a:t>
            </a:r>
            <a:endParaRPr lang="tr-TR" sz="32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71" y="2545293"/>
            <a:ext cx="4793389" cy="3829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11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-12380"/>
            <a:ext cx="10515600" cy="874825"/>
          </a:xfrm>
        </p:spPr>
        <p:txBody>
          <a:bodyPr/>
          <a:lstStyle/>
          <a:p>
            <a:r>
              <a:rPr lang="tr-TR" b="1" dirty="0" smtClean="0"/>
              <a:t>ADIM </a:t>
            </a:r>
            <a:r>
              <a:rPr lang="tr-TR" b="1" dirty="0" smtClean="0"/>
              <a:t>18</a:t>
            </a:r>
            <a:r>
              <a:rPr lang="en-US" b="1" dirty="0" smtClean="0"/>
              <a:t> (3)</a:t>
            </a:r>
            <a:r>
              <a:rPr lang="tr-TR" b="1" dirty="0" smtClean="0"/>
              <a:t>: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16973"/>
            <a:ext cx="10515600" cy="1642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(iii) </a:t>
            </a:r>
            <a:r>
              <a:rPr lang="tr-TR" dirty="0" smtClean="0"/>
              <a:t>PDF </a:t>
            </a:r>
            <a:r>
              <a:rPr lang="tr-TR" dirty="0"/>
              <a:t>dokümanının üçüncü kısmı ise; “Originality Report” olarak adlandırabileceğimiz Benzerlik Oranı (“similarity index”) ve benzerlik tespit edilen kaynakların listelendiği kısımdır. Aşağıdaki görselde 4 sayfalık kısmın sadece ilk sayfasının görüntüsü verilmiştir.</a:t>
            </a:r>
            <a:endParaRPr lang="tr-TR" sz="3200" dirty="0"/>
          </a:p>
        </p:txBody>
      </p:sp>
      <p:pic>
        <p:nvPicPr>
          <p:cNvPr id="8" name="Picture 7" descr="C:\z440\aTOBB_ETU\FBE\orijinallik\ornek_uygulama2\s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359378"/>
            <a:ext cx="3276600" cy="428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156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-12380"/>
            <a:ext cx="10515600" cy="874825"/>
          </a:xfrm>
        </p:spPr>
        <p:txBody>
          <a:bodyPr/>
          <a:lstStyle/>
          <a:p>
            <a:r>
              <a:rPr lang="tr-TR" b="1" dirty="0" smtClean="0"/>
              <a:t>KABUL KRİTERLERİ: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954039"/>
            <a:ext cx="10664536" cy="5237018"/>
          </a:xfrm>
        </p:spPr>
        <p:txBody>
          <a:bodyPr>
            <a:normAutofit fontScale="92500" lnSpcReduction="10000"/>
          </a:bodyPr>
          <a:lstStyle/>
          <a:p>
            <a:r>
              <a:rPr lang="tr-TR" sz="3200" dirty="0" smtClean="0"/>
              <a:t>İndirilen PDF dokümanının birinci ve üçüncü kısımlarının çıktıları alınır ve “Yüksek Lisans/Doktora Tez Çalışması Orijinallik Raporu” formuna eklenir. </a:t>
            </a:r>
            <a:endParaRPr lang="tr-TR" sz="3200" dirty="0" smtClean="0"/>
          </a:p>
          <a:p>
            <a:endParaRPr lang="en-US" sz="3200" dirty="0"/>
          </a:p>
          <a:p>
            <a:r>
              <a:rPr lang="tr-TR" sz="3200" dirty="0" smtClean="0"/>
              <a:t>Yüksek </a:t>
            </a:r>
            <a:r>
              <a:rPr lang="tr-TR" sz="3200" dirty="0"/>
              <a:t>Lisans/Doktora Tez Çalışması’nın orijinal olarak kabul edilebilmesi için, seçilen bu kriterler </a:t>
            </a:r>
            <a:r>
              <a:rPr lang="tr-TR" sz="3200" dirty="0" smtClean="0"/>
              <a:t>dahilinde (</a:t>
            </a:r>
            <a:r>
              <a:rPr lang="tr-TR" sz="3200" dirty="0" smtClean="0">
                <a:solidFill>
                  <a:srgbClr val="FF0000"/>
                </a:solidFill>
              </a:rPr>
              <a:t>alıntılar hariç</a:t>
            </a:r>
            <a:r>
              <a:rPr lang="tr-TR" sz="3200" dirty="0" smtClean="0"/>
              <a:t>), </a:t>
            </a:r>
            <a:r>
              <a:rPr lang="tr-TR" sz="3200" dirty="0"/>
              <a:t>benzerlik oranının (“similarity index”) %15’ten küçük çıkması gerekmektedir. </a:t>
            </a:r>
            <a:r>
              <a:rPr lang="tr-TR" sz="3200" dirty="0">
                <a:solidFill>
                  <a:srgbClr val="FF0000"/>
                </a:solidFill>
              </a:rPr>
              <a:t>Alıntılar dâhil </a:t>
            </a:r>
            <a:r>
              <a:rPr lang="tr-TR" sz="3200" dirty="0"/>
              <a:t>filtrelemesi uygulandığında ise, benzerlik oranının %30’dan küçük çıkması gerekmektedir</a:t>
            </a:r>
            <a:r>
              <a:rPr lang="tr-TR" sz="3200" dirty="0" smtClean="0"/>
              <a:t>.</a:t>
            </a:r>
          </a:p>
          <a:p>
            <a:endParaRPr lang="tr-TR" sz="3200" dirty="0" smtClean="0"/>
          </a:p>
          <a:p>
            <a:r>
              <a:rPr lang="tr-TR" sz="3200" dirty="0" smtClean="0"/>
              <a:t>Benzerlik oranı hesaplanırken, öğrencinin tezi ile ilgili yapmış olduğu yayınlar kapsam dışında bırakılabilir.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72307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tr-TR" b="1" dirty="0" smtClean="0"/>
              <a:t>ÖRNEK UYGULAMA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3200" dirty="0"/>
              <a:t>Turnitin İntihal Tespit Programı’nın kullanımı, Makine Mühendisliği Bölümü öğretim üyesi </a:t>
            </a:r>
            <a:r>
              <a:rPr lang="tr-TR" sz="3200" dirty="0" smtClean="0">
                <a:solidFill>
                  <a:srgbClr val="0070C0"/>
                </a:solidFill>
              </a:rPr>
              <a:t>Dr</a:t>
            </a:r>
            <a:r>
              <a:rPr lang="tr-TR" sz="3200" dirty="0">
                <a:solidFill>
                  <a:srgbClr val="0070C0"/>
                </a:solidFill>
              </a:rPr>
              <a:t>. </a:t>
            </a:r>
            <a:r>
              <a:rPr lang="en-US" sz="3200" dirty="0" err="1" smtClean="0">
                <a:solidFill>
                  <a:srgbClr val="0070C0"/>
                </a:solidFill>
              </a:rPr>
              <a:t>Erdem</a:t>
            </a:r>
            <a:r>
              <a:rPr lang="tr-TR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ACAR</a:t>
            </a:r>
            <a:r>
              <a:rPr lang="tr-TR" sz="3200" dirty="0" smtClean="0">
                <a:solidFill>
                  <a:srgbClr val="0070C0"/>
                </a:solidFill>
              </a:rPr>
              <a:t> </a:t>
            </a:r>
            <a:r>
              <a:rPr lang="tr-TR" sz="3200" dirty="0"/>
              <a:t>tarafından yönetilen ve Fen Bilimleri Enstitüsü Makine Mühendisliği Ana Bilim Dalı yüksek lisans öğrencisi </a:t>
            </a:r>
            <a:r>
              <a:rPr lang="en-US" sz="3200" dirty="0" err="1" smtClean="0">
                <a:solidFill>
                  <a:srgbClr val="0070C0"/>
                </a:solidFill>
              </a:rPr>
              <a:t>Gamze</a:t>
            </a:r>
            <a:r>
              <a:rPr lang="tr-TR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BAYRAK</a:t>
            </a:r>
            <a:r>
              <a:rPr lang="tr-TR" sz="3200" dirty="0" smtClean="0">
                <a:solidFill>
                  <a:srgbClr val="0070C0"/>
                </a:solidFill>
              </a:rPr>
              <a:t> </a:t>
            </a:r>
            <a:r>
              <a:rPr lang="tr-TR" sz="3200" dirty="0"/>
              <a:t>tarafından yazılan </a:t>
            </a:r>
            <a:r>
              <a:rPr lang="tr-TR" sz="3200" dirty="0">
                <a:solidFill>
                  <a:srgbClr val="0070C0"/>
                </a:solidFill>
              </a:rPr>
              <a:t>“Bir Rüzgâr Türbini Kanadının Güvenilirliğinin Markov Zinciri Monte Carlo Tabanlı Kuyruk Modelleme Yöntemiyle Tahmini”</a:t>
            </a:r>
            <a:r>
              <a:rPr lang="tr-TR" sz="3200" dirty="0" smtClean="0"/>
              <a:t> </a:t>
            </a:r>
            <a:r>
              <a:rPr lang="tr-TR" sz="3200" dirty="0"/>
              <a:t>başlıklı yüksek lisans tezi üzerinde uygulanmış ve izlenen adımlar </a:t>
            </a:r>
            <a:r>
              <a:rPr lang="tr-TR" sz="3200" dirty="0" smtClean="0"/>
              <a:t>(</a:t>
            </a:r>
            <a:r>
              <a:rPr lang="tr-TR" sz="3200" dirty="0" smtClean="0">
                <a:solidFill>
                  <a:srgbClr val="FF0000"/>
                </a:solidFill>
              </a:rPr>
              <a:t>toplam 18 adım</a:t>
            </a:r>
            <a:r>
              <a:rPr lang="tr-TR" sz="3200" dirty="0" smtClean="0"/>
              <a:t>) aşağıda </a:t>
            </a:r>
            <a:r>
              <a:rPr lang="tr-TR" sz="3200" dirty="0"/>
              <a:t>verilmiştir. </a:t>
            </a:r>
          </a:p>
        </p:txBody>
      </p:sp>
    </p:spTree>
    <p:extLst>
      <p:ext uri="{BB962C8B-B14F-4D97-AF65-F5344CB8AC3E}">
        <p14:creationId xmlns:p14="http://schemas.microsoft.com/office/powerpoint/2010/main" val="132920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-12380"/>
            <a:ext cx="10515600" cy="978735"/>
          </a:xfrm>
        </p:spPr>
        <p:txBody>
          <a:bodyPr/>
          <a:lstStyle/>
          <a:p>
            <a:r>
              <a:rPr lang="tr-TR" b="1" dirty="0" smtClean="0"/>
              <a:t>ADIM 1: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969947"/>
            <a:ext cx="10515600" cy="1009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 err="1"/>
              <a:t>Turnitin</a:t>
            </a:r>
            <a:r>
              <a:rPr lang="tr-TR" sz="3200" dirty="0"/>
              <a:t> programı kullanımı için </a:t>
            </a:r>
            <a:r>
              <a:rPr lang="tr-TR" sz="3200" u="sng" dirty="0">
                <a:hlinkClick r:id="rId2"/>
              </a:rPr>
              <a:t>www.turnitin.com</a:t>
            </a:r>
            <a:r>
              <a:rPr lang="tr-TR" sz="3200" dirty="0"/>
              <a:t> adresinden giriş yapılır</a:t>
            </a:r>
            <a:r>
              <a:rPr lang="tr-TR" sz="3200" dirty="0" smtClean="0"/>
              <a:t>.</a:t>
            </a:r>
          </a:p>
          <a:p>
            <a:pPr marL="0" indent="0">
              <a:buNone/>
            </a:pPr>
            <a:endParaRPr lang="tr-TR" sz="3200" dirty="0"/>
          </a:p>
        </p:txBody>
      </p:sp>
      <p:pic>
        <p:nvPicPr>
          <p:cNvPr id="5" name="Picture 4" descr="C:\z440\aTOBB_ETU\FBE\orijinallik\ornek_uygulama2\s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75" y="1979802"/>
            <a:ext cx="8835141" cy="4602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674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-12380"/>
            <a:ext cx="10515600" cy="895607"/>
          </a:xfrm>
        </p:spPr>
        <p:txBody>
          <a:bodyPr/>
          <a:lstStyle/>
          <a:p>
            <a:r>
              <a:rPr lang="tr-TR" b="1" dirty="0" smtClean="0"/>
              <a:t>ADIM 2: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969947"/>
            <a:ext cx="10515600" cy="1009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/>
              <a:t>Açılan ekranda “</a:t>
            </a:r>
            <a:r>
              <a:rPr lang="tr-TR" sz="3200" dirty="0" err="1"/>
              <a:t>Add</a:t>
            </a:r>
            <a:r>
              <a:rPr lang="tr-TR" sz="3200" dirty="0"/>
              <a:t> Class” bağlantısı kullanılarak danışman öğretim üyesi hesabına bir sınıf eklenir.</a:t>
            </a:r>
          </a:p>
        </p:txBody>
      </p:sp>
      <p:pic>
        <p:nvPicPr>
          <p:cNvPr id="6" name="Picture 5" descr="C:\z440\aTOBB_ETU\FBE\orijinallik\ornek_uygulama2\s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412" y="1979802"/>
            <a:ext cx="8423732" cy="4701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752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-12380"/>
            <a:ext cx="10515600" cy="982327"/>
          </a:xfrm>
        </p:spPr>
        <p:txBody>
          <a:bodyPr/>
          <a:lstStyle/>
          <a:p>
            <a:r>
              <a:rPr lang="tr-TR" b="1" dirty="0" smtClean="0"/>
              <a:t>ADIM 3: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866037"/>
            <a:ext cx="10515600" cy="1009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/>
              <a:t>Ders bilgileri aşağıdaki örnekte olduğu gibi programa girilir.</a:t>
            </a:r>
          </a:p>
        </p:txBody>
      </p:sp>
      <p:pic>
        <p:nvPicPr>
          <p:cNvPr id="5" name="Picture 4" descr="C:\z440\aTOBB_ETU\FBE\orijinallik\ornek_uygulama2\s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049" y="1497278"/>
            <a:ext cx="8278454" cy="5159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82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-12380"/>
            <a:ext cx="10515600" cy="874825"/>
          </a:xfrm>
        </p:spPr>
        <p:txBody>
          <a:bodyPr/>
          <a:lstStyle/>
          <a:p>
            <a:r>
              <a:rPr lang="tr-TR" b="1" dirty="0" smtClean="0"/>
              <a:t>ADIM 4: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16973"/>
            <a:ext cx="10515600" cy="12628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3200" dirty="0"/>
              <a:t>“</a:t>
            </a:r>
            <a:r>
              <a:rPr lang="tr-TR" sz="3200" dirty="0" err="1"/>
              <a:t>Submit</a:t>
            </a:r>
            <a:r>
              <a:rPr lang="tr-TR" sz="3200" dirty="0"/>
              <a:t>” bağlantısı tıklandığında, </a:t>
            </a:r>
            <a:r>
              <a:rPr lang="tr-TR" sz="3200" dirty="0" err="1"/>
              <a:t>Turnitin</a:t>
            </a:r>
            <a:r>
              <a:rPr lang="tr-TR" sz="3200" dirty="0"/>
              <a:t> programı aşağıdaki örnekte görüldüğü üzere bir ders oluşturur. “</a:t>
            </a:r>
            <a:r>
              <a:rPr lang="tr-TR" sz="3200" dirty="0" err="1"/>
              <a:t>Continue</a:t>
            </a:r>
            <a:r>
              <a:rPr lang="tr-TR" sz="3200" dirty="0"/>
              <a:t>” bağlantısı tıklanır.</a:t>
            </a:r>
          </a:p>
        </p:txBody>
      </p:sp>
      <p:pic>
        <p:nvPicPr>
          <p:cNvPr id="5" name="Picture 4" descr="C:\z440\aTOBB_ETU\FBE\orijinallik\ornek_uygulama2\s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327" y="1789189"/>
            <a:ext cx="7953713" cy="5004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105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-12380"/>
            <a:ext cx="10515600" cy="874825"/>
          </a:xfrm>
        </p:spPr>
        <p:txBody>
          <a:bodyPr/>
          <a:lstStyle/>
          <a:p>
            <a:r>
              <a:rPr lang="tr-TR" b="1" dirty="0" smtClean="0"/>
              <a:t>ADIM 5: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16973"/>
            <a:ext cx="10515600" cy="1262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/>
              <a:t>Açılan sayfada, oluşturulan yeni dersin (Yüksek lisans tezi) bağlantısına tıklanır.</a:t>
            </a:r>
          </a:p>
        </p:txBody>
      </p:sp>
      <p:pic>
        <p:nvPicPr>
          <p:cNvPr id="6" name="Picture 5" descr="C:\z440\aTOBB_ETU\FBE\orijinallik\ornek_uygulama2\s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221" y="1853941"/>
            <a:ext cx="8943387" cy="4820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905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-12380"/>
            <a:ext cx="10515600" cy="874825"/>
          </a:xfrm>
        </p:spPr>
        <p:txBody>
          <a:bodyPr/>
          <a:lstStyle/>
          <a:p>
            <a:r>
              <a:rPr lang="tr-TR" b="1" dirty="0" smtClean="0"/>
              <a:t>ADIM 6: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16973"/>
            <a:ext cx="10515600" cy="1262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/>
              <a:t>Açılan sayfada, “</a:t>
            </a:r>
            <a:r>
              <a:rPr lang="tr-TR" sz="3200" dirty="0" err="1"/>
              <a:t>Add</a:t>
            </a:r>
            <a:r>
              <a:rPr lang="tr-TR" sz="3200" dirty="0"/>
              <a:t> </a:t>
            </a:r>
            <a:r>
              <a:rPr lang="tr-TR" sz="3200" dirty="0" err="1"/>
              <a:t>Assignment</a:t>
            </a:r>
            <a:r>
              <a:rPr lang="tr-TR" sz="3200" dirty="0"/>
              <a:t>” bağlantısına tıklanır.</a:t>
            </a:r>
          </a:p>
        </p:txBody>
      </p:sp>
      <p:pic>
        <p:nvPicPr>
          <p:cNvPr id="5" name="Picture 4" descr="C:\z440\aTOBB_ETU\FBE\orijinallik\ornek_uygulama2\s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19" y="1523195"/>
            <a:ext cx="8911697" cy="50485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19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931</Words>
  <Application>Microsoft Office PowerPoint</Application>
  <PresentationFormat>Widescreen</PresentationFormat>
  <Paragraphs>70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Teması</vt:lpstr>
      <vt:lpstr>TOBB EKONOMİ VE TEKNOLOJİ ÜNİVERSİTESİ FEN BİLİMLERİ ENSTİTÜSÜ </vt:lpstr>
      <vt:lpstr>TEZ ÇALIŞMASI ORİJİNALLİK RAPORU</vt:lpstr>
      <vt:lpstr>ÖRNEK UYGULAMA</vt:lpstr>
      <vt:lpstr>ADIM 1:</vt:lpstr>
      <vt:lpstr>ADIM 2:</vt:lpstr>
      <vt:lpstr>ADIM 3:</vt:lpstr>
      <vt:lpstr>ADIM 4:</vt:lpstr>
      <vt:lpstr>ADIM 5:</vt:lpstr>
      <vt:lpstr>ADIM 6:</vt:lpstr>
      <vt:lpstr>ADIM 7:</vt:lpstr>
      <vt:lpstr>ADIM 8:</vt:lpstr>
      <vt:lpstr>ADIM 9:</vt:lpstr>
      <vt:lpstr>ADIM 10:</vt:lpstr>
      <vt:lpstr>ADIM 11:</vt:lpstr>
      <vt:lpstr>ADIM 11 (devam): Dosya içeriği ve özellikleri</vt:lpstr>
      <vt:lpstr>ADIM 12:</vt:lpstr>
      <vt:lpstr>ADIM 13:</vt:lpstr>
      <vt:lpstr>ADIM 14:</vt:lpstr>
      <vt:lpstr>ADIM 15:</vt:lpstr>
      <vt:lpstr>ADIM 16:</vt:lpstr>
      <vt:lpstr>ADIM 17:</vt:lpstr>
      <vt:lpstr>ADIM 18:</vt:lpstr>
      <vt:lpstr>ADIM 18 (2):</vt:lpstr>
      <vt:lpstr>ADIM 18 (3):</vt:lpstr>
      <vt:lpstr>KABUL KRİTERLERİ: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TOBB EKONOMİ VE TEKNOLOJİ ÜNİVERSİTESİ FEN BİLİMLERİ ENSTİTÜSÜ</dc:title>
  <dc:creator>acar1</dc:creator>
  <cp:lastModifiedBy>Windows User</cp:lastModifiedBy>
  <cp:revision>13</cp:revision>
  <dcterms:created xsi:type="dcterms:W3CDTF">2016-01-12T13:14:02Z</dcterms:created>
  <dcterms:modified xsi:type="dcterms:W3CDTF">2018-03-29T11:30:17Z</dcterms:modified>
</cp:coreProperties>
</file>